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5" r:id="rId1"/>
    <p:sldMasterId id="2147483757" r:id="rId2"/>
    <p:sldMasterId id="2147483779" r:id="rId3"/>
  </p:sldMasterIdLst>
  <p:notesMasterIdLst>
    <p:notesMasterId r:id="rId10"/>
  </p:notesMasterIdLst>
  <p:handoutMasterIdLst>
    <p:handoutMasterId r:id="rId11"/>
  </p:handoutMasterIdLst>
  <p:sldIdLst>
    <p:sldId id="300" r:id="rId4"/>
    <p:sldId id="301" r:id="rId5"/>
    <p:sldId id="309" r:id="rId6"/>
    <p:sldId id="308" r:id="rId7"/>
    <p:sldId id="307" r:id="rId8"/>
    <p:sldId id="310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jsterveld, Reina" initials="BR" lastIdx="10" clrIdx="0"/>
  <p:cmAuthor id="1" name="Ockels, Johan" initials="OJ" lastIdx="1" clrIdx="1"/>
  <p:cmAuthor id="2" name="René Raap" initials="RR" lastIdx="7" clrIdx="2">
    <p:extLst>
      <p:ext uri="{19B8F6BF-5375-455C-9EA6-DF929625EA0E}">
        <p15:presenceInfo xmlns:p15="http://schemas.microsoft.com/office/powerpoint/2012/main" userId="147a3af7182b4e4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84"/>
    <a:srgbClr val="FF3399"/>
    <a:srgbClr val="FF99CC"/>
    <a:srgbClr val="FFC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14" autoAdjust="0"/>
    <p:restoredTop sz="97411" autoAdjust="0"/>
  </p:normalViewPr>
  <p:slideViewPr>
    <p:cSldViewPr>
      <p:cViewPr varScale="1">
        <p:scale>
          <a:sx n="41" d="100"/>
          <a:sy n="41" d="100"/>
        </p:scale>
        <p:origin x="37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7E369-74E3-4E0D-B7A2-9557641F85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1B6BD0-1215-4963-8978-E04BF625389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6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1B6BD0-1215-4963-8978-E04BF625389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40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nl-NL" noProof="0"/>
              <a:t>Klik om de stijl te bewerken</a:t>
            </a:r>
          </a:p>
        </p:txBody>
      </p:sp>
      <p:sp>
        <p:nvSpPr>
          <p:cNvPr id="6246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de ondertitelstijl van het model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CC64CB1F-B7C3-46D0-8277-1DC333DDC9F4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1DE75062-59B2-47E9-A4A6-169D18F62F6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ADE265-DDEB-45BE-9D7F-AD79CA1B2A29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DDE1A-B369-468D-9B8E-F0D2E215DA2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9493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1952625"/>
            <a:ext cx="1822450" cy="406717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1952625"/>
            <a:ext cx="5319712" cy="406717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0CD59-5668-4C1E-BF76-9BCC497C7007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BC478-9647-46C8-9F7F-1E0E36BCA79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2463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403302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77258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54738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/>
              <a:t>8/11/16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885857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/>
              <a:t>8/11/16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79518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/>
              <a:t>8/11/16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90163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226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FAD01-B00D-4C58-A3F1-7968BC1A6026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9545-2D25-4177-A27C-F6E8E77E1D12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01768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83653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78163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18865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pPr>
              <a:buClr>
                <a:srgbClr val="474747"/>
              </a:buClr>
            </a:pPr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106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2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44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838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1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759A4-E60A-4C5D-B79C-66D2FC8907B2}" type="datetime3">
              <a:rPr lang="nl-NL" smtClean="0"/>
              <a:t>8/11/16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0CEB-2581-4692-BC12-8969370FF425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749626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93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2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07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2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2852738"/>
            <a:ext cx="3570287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2852738"/>
            <a:ext cx="3571875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801E-3505-49C8-9575-709CFFFA5D16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7F236-DD57-47E3-8A3C-5023BC8F19D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696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574DE-E4DD-42F6-818D-89BA71DB9867}" type="datetime3">
              <a:rPr lang="nl-NL" smtClean="0"/>
              <a:t>8/11/16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0E2FD-CC7F-49C6-95D0-CC825B11D26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1558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6AE813-F702-45E9-A47A-6F44FADD9E74}" type="datetime3">
              <a:rPr lang="nl-NL" smtClean="0"/>
              <a:t>8/11/16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6D-A5A5-4853-97B0-7F3B66E4746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69198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39156-DDFF-4088-8452-FC843531A739}" type="datetime3">
              <a:rPr lang="nl-NL" smtClean="0"/>
              <a:t>8/11/16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E7B30-BE17-4266-A66D-E1A3188B31FD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4131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2A2979-B28F-46E8-822B-F0F0650BAC7B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AC9AB-1752-433B-AA3C-8F4B433FDCB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2920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919D33-65CB-47C9-8B0C-0F96E2D2A0C9}" type="datetime3">
              <a:rPr lang="nl-NL" smtClean="0"/>
              <a:t>8/11/16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B1E65-DA07-4CDE-9959-88854AD22A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7870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1952625"/>
            <a:ext cx="7172325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61443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2852738"/>
            <a:ext cx="7294562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1E16212B-336D-408C-9CA5-110F9655A030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FFA1A3FE-95E9-4677-9359-F0958ADA8DB7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FFCE21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/>
              <a:t>8/11/16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>
                <a:solidFill>
                  <a:srgbClr val="474747"/>
                </a:solidFill>
              </a:rPr>
              <a:pPr/>
              <a:t>8/11/16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1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70632" y="1844675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In deze presentatie leer je over: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b="1" dirty="0"/>
              <a:t>De kenmerkend aspecten: </a:t>
            </a:r>
            <a:r>
              <a:rPr lang="nl-NL" altLang="nl-NL" dirty="0"/>
              <a:t>h</a:t>
            </a:r>
            <a:r>
              <a:rPr lang="nl-NL" altLang="nl-NL" dirty="0" smtClean="0"/>
              <a:t>et mens- </a:t>
            </a:r>
            <a:r>
              <a:rPr lang="nl-NL" altLang="nl-NL" dirty="0"/>
              <a:t>en </a:t>
            </a:r>
            <a:endParaRPr lang="nl-NL" altLang="nl-NL" dirty="0" smtClean="0"/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 smtClean="0"/>
              <a:t>wereldbeeld van de renaissance en de hernieuwde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 smtClean="0"/>
              <a:t>oriëntatie op de klassieke oudheid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dirty="0"/>
              <a:t>Het mens- en wereldbeeld omstreeks 1500</a:t>
            </a:r>
            <a:endParaRPr lang="nl-NL" altLang="nl-NL" dirty="0"/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dirty="0" smtClean="0"/>
              <a:t>Hernieuwde </a:t>
            </a:r>
            <a:r>
              <a:rPr lang="nl-NL" dirty="0"/>
              <a:t>oriëntatie op </a:t>
            </a:r>
            <a:r>
              <a:rPr lang="nl-NL" dirty="0" smtClean="0"/>
              <a:t>de oudheid</a:t>
            </a:r>
            <a:endParaRPr lang="nl-NL" dirty="0"/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dirty="0" smtClean="0"/>
              <a:t>Het </a:t>
            </a:r>
            <a:r>
              <a:rPr lang="nl-NL" dirty="0"/>
              <a:t>humanisme omstreeks 1500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nl-NL" altLang="nl-NL" sz="2800" dirty="0">
                <a:solidFill>
                  <a:srgbClr val="54BDF2"/>
                </a:solidFill>
              </a:rPr>
              <a:t>§5.1 De </a:t>
            </a:r>
            <a:r>
              <a:rPr lang="nl-NL" altLang="nl-NL" sz="2800" dirty="0" smtClean="0">
                <a:solidFill>
                  <a:srgbClr val="54BDF2"/>
                </a:solidFill>
              </a:rPr>
              <a:t>renaissance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23508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2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562801"/>
            <a:ext cx="7488832" cy="4175125"/>
          </a:xfrm>
        </p:spPr>
        <p:txBody>
          <a:bodyPr/>
          <a:lstStyle/>
          <a:p>
            <a:r>
              <a:rPr lang="nl-NL" dirty="0"/>
              <a:t>In de 15</a:t>
            </a:r>
            <a:r>
              <a:rPr lang="nl-NL" baseline="30000" dirty="0"/>
              <a:t>e</a:t>
            </a:r>
            <a:r>
              <a:rPr lang="nl-NL" dirty="0"/>
              <a:t> eeuw </a:t>
            </a:r>
            <a:r>
              <a:rPr lang="nl-NL" dirty="0" smtClean="0"/>
              <a:t>ontstond in de Italiaanse steden een nieuwe bovenlaag van handelaren en bankiers. Zij wilden genieten van hun rijkdom.</a:t>
            </a:r>
          </a:p>
          <a:p>
            <a:endParaRPr lang="nl-NL" dirty="0"/>
          </a:p>
          <a:p>
            <a:r>
              <a:rPr lang="nl-NL" dirty="0" smtClean="0"/>
              <a:t>Onder hen ontstond een nieuw mens- en wereldbeeld met </a:t>
            </a:r>
            <a:r>
              <a:rPr lang="nl-NL" dirty="0"/>
              <a:t>minder nadruk op God en het hiernamaals: </a:t>
            </a:r>
            <a:r>
              <a:rPr lang="nl-NL" i="1" dirty="0" err="1"/>
              <a:t>Carpe</a:t>
            </a:r>
            <a:r>
              <a:rPr lang="nl-NL" i="1" dirty="0"/>
              <a:t> </a:t>
            </a:r>
            <a:r>
              <a:rPr lang="nl-NL" i="1" dirty="0" err="1"/>
              <a:t>diem</a:t>
            </a:r>
            <a:r>
              <a:rPr lang="nl-NL" dirty="0"/>
              <a:t> i.p.v. </a:t>
            </a:r>
            <a:r>
              <a:rPr lang="nl-NL" i="1" dirty="0"/>
              <a:t>Memento </a:t>
            </a:r>
            <a:r>
              <a:rPr lang="nl-NL" i="1" dirty="0" err="1"/>
              <a:t>mori</a:t>
            </a:r>
            <a:r>
              <a:rPr lang="nl-NL" dirty="0"/>
              <a:t>.</a:t>
            </a:r>
          </a:p>
          <a:p>
            <a:endParaRPr lang="nl-NL" dirty="0" smtClean="0"/>
          </a:p>
          <a:p>
            <a:r>
              <a:rPr lang="nl-NL" dirty="0" smtClean="0">
                <a:solidFill>
                  <a:srgbClr val="00B0F0"/>
                </a:solidFill>
              </a:rPr>
              <a:t>Mensbeeld:</a:t>
            </a:r>
            <a:r>
              <a:rPr lang="nl-NL" dirty="0" smtClean="0"/>
              <a:t> het idee dat mensen hebben van de mens.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Wereldbeeld</a:t>
            </a:r>
            <a:r>
              <a:rPr lang="nl-NL" dirty="0">
                <a:solidFill>
                  <a:srgbClr val="00B0F0"/>
                </a:solidFill>
              </a:rPr>
              <a:t>:</a:t>
            </a:r>
            <a:r>
              <a:rPr lang="nl-NL" dirty="0"/>
              <a:t> het idee dat mensen hebben van de </a:t>
            </a:r>
            <a:r>
              <a:rPr lang="nl-NL" dirty="0" smtClean="0"/>
              <a:t>mens en de wereld.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nl-NL" altLang="nl-NL" sz="2800" dirty="0"/>
              <a:t>Het mens- en wereldbeeld omstreeks </a:t>
            </a:r>
            <a:r>
              <a:rPr lang="nl-NL" altLang="nl-NL" sz="2800" dirty="0" smtClean="0"/>
              <a:t>1500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87149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3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45029" y="1568285"/>
            <a:ext cx="7905824" cy="4175125"/>
          </a:xfrm>
        </p:spPr>
        <p:txBody>
          <a:bodyPr/>
          <a:lstStyle/>
          <a:p>
            <a:r>
              <a:rPr lang="nl-NL" dirty="0" smtClean="0"/>
              <a:t>De Italiaanse stedelingen zagen overeenkomsten in levenshouding met de </a:t>
            </a:r>
            <a:r>
              <a:rPr lang="nl-NL" dirty="0"/>
              <a:t>klassieke oudheid. De middeleeuwen </a:t>
            </a:r>
            <a:r>
              <a:rPr lang="nl-NL" dirty="0" smtClean="0"/>
              <a:t>werden gezien als een </a:t>
            </a:r>
            <a:r>
              <a:rPr lang="nl-NL" dirty="0"/>
              <a:t>donkere tussenperiode.</a:t>
            </a:r>
          </a:p>
          <a:p>
            <a:endParaRPr lang="nl-NL" dirty="0"/>
          </a:p>
          <a:p>
            <a:r>
              <a:rPr lang="nl-NL" dirty="0" smtClean="0"/>
              <a:t>Vanaf </a:t>
            </a:r>
            <a:r>
              <a:rPr lang="nl-NL" dirty="0"/>
              <a:t>1500 verspreidde de renaissance zich vanuit Italië over </a:t>
            </a:r>
            <a:r>
              <a:rPr lang="nl-NL" dirty="0" smtClean="0"/>
              <a:t>Europa. Dit markeert het </a:t>
            </a:r>
            <a:r>
              <a:rPr lang="nl-NL" dirty="0"/>
              <a:t>begin van de vroegmoderne </a:t>
            </a:r>
            <a:r>
              <a:rPr lang="nl-NL" dirty="0" smtClean="0"/>
              <a:t>tijd (1500-1800).</a:t>
            </a:r>
            <a:endParaRPr lang="nl-NL" dirty="0"/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Renaissance</a:t>
            </a:r>
            <a:r>
              <a:rPr lang="nl-NL" dirty="0">
                <a:solidFill>
                  <a:srgbClr val="00B0F0"/>
                </a:solidFill>
              </a:rPr>
              <a:t>: </a:t>
            </a:r>
            <a:r>
              <a:rPr lang="nl-NL" dirty="0"/>
              <a:t>vernieuwing van de Europese cultuur van de 15e eeuw met een herboren belangstelling voor de Grieks-Romeinse </a:t>
            </a:r>
            <a:r>
              <a:rPr lang="nl-NL" dirty="0" smtClean="0"/>
              <a:t>cultuur.</a:t>
            </a:r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33340" y="887413"/>
            <a:ext cx="7905824" cy="669379"/>
          </a:xfrm>
        </p:spPr>
        <p:txBody>
          <a:bodyPr/>
          <a:lstStyle/>
          <a:p>
            <a:pPr marL="514350" indent="-514350" eaLnBrk="1" hangingPunct="1"/>
            <a:r>
              <a:rPr lang="nl-NL" altLang="nl-NL" sz="2800" dirty="0" smtClean="0"/>
              <a:t>Hernieuwde oriëntatie </a:t>
            </a:r>
            <a:r>
              <a:rPr lang="nl-NL" altLang="nl-NL" sz="2800" dirty="0"/>
              <a:t>op de </a:t>
            </a:r>
            <a:r>
              <a:rPr lang="nl-NL" altLang="nl-NL" sz="2800" dirty="0" smtClean="0"/>
              <a:t>oudheid</a:t>
            </a:r>
            <a:endParaRPr lang="nl-NL" alt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359714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4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33340" y="1823517"/>
            <a:ext cx="7905824" cy="4175125"/>
          </a:xfrm>
        </p:spPr>
        <p:txBody>
          <a:bodyPr/>
          <a:lstStyle/>
          <a:p>
            <a:r>
              <a:rPr lang="nl-NL" dirty="0"/>
              <a:t>Het humanisme speelde een grote rol in de renaissance. Humanisten bestudeerden klassieke </a:t>
            </a:r>
            <a:r>
              <a:rPr lang="nl-NL" dirty="0" smtClean="0"/>
              <a:t>teksten los van het christendom. De ideale mens was </a:t>
            </a:r>
            <a:r>
              <a:rPr lang="nl-NL" dirty="0"/>
              <a:t>de </a:t>
            </a:r>
            <a:r>
              <a:rPr lang="nl-NL" i="1" dirty="0" err="1"/>
              <a:t>uomo</a:t>
            </a:r>
            <a:r>
              <a:rPr lang="nl-NL" i="1" dirty="0"/>
              <a:t> </a:t>
            </a:r>
            <a:r>
              <a:rPr lang="nl-NL" i="1" dirty="0" err="1"/>
              <a:t>universalis</a:t>
            </a:r>
            <a:r>
              <a:rPr lang="nl-NL" dirty="0"/>
              <a:t>, zoals Leonardo da Vinci.</a:t>
            </a:r>
          </a:p>
          <a:p>
            <a:endParaRPr lang="nl-NL" dirty="0"/>
          </a:p>
          <a:p>
            <a:r>
              <a:rPr lang="nl-NL" dirty="0" smtClean="0"/>
              <a:t>Rond </a:t>
            </a:r>
            <a:r>
              <a:rPr lang="nl-NL" dirty="0"/>
              <a:t>1500 verspreidde het humanisme zich </a:t>
            </a:r>
            <a:r>
              <a:rPr lang="nl-NL" dirty="0" smtClean="0"/>
              <a:t>buiten Italië. Erasmus van Rotterdam streefde naar een christelijk humanisme.</a:t>
            </a:r>
          </a:p>
          <a:p>
            <a:endParaRPr lang="nl-NL" dirty="0"/>
          </a:p>
          <a:p>
            <a:r>
              <a:rPr lang="nl-NL" dirty="0">
                <a:solidFill>
                  <a:srgbClr val="00B0F0"/>
                </a:solidFill>
              </a:rPr>
              <a:t>Humanisme:</a:t>
            </a:r>
            <a:r>
              <a:rPr lang="nl-NL" dirty="0"/>
              <a:t> stroming van geleerden omstreeks 1500 die de klassieke cultuur </a:t>
            </a:r>
            <a:r>
              <a:rPr lang="nl-NL" dirty="0" smtClean="0"/>
              <a:t>bestudeerden.</a:t>
            </a:r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33340" y="887413"/>
            <a:ext cx="7905824" cy="669379"/>
          </a:xfrm>
        </p:spPr>
        <p:txBody>
          <a:bodyPr/>
          <a:lstStyle/>
          <a:p>
            <a:pPr marL="514350" indent="-514350" eaLnBrk="1" hangingPunct="1"/>
            <a:r>
              <a:rPr lang="nl-NL" altLang="nl-NL" sz="2800" dirty="0"/>
              <a:t>Het humanisme omstreeks 1500</a:t>
            </a:r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337812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5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27584" y="1915567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9CC00"/>
              </a:buClr>
              <a:defRPr/>
            </a:pPr>
            <a:endParaRPr lang="en-US" dirty="0">
              <a:solidFill>
                <a:srgbClr val="0CA484"/>
              </a:solidFill>
            </a:endParaRPr>
          </a:p>
          <a:p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6452" y="864725"/>
            <a:ext cx="5048088" cy="4575290"/>
          </a:xfrm>
          <a:prstGeom prst="rect">
            <a:avLst/>
          </a:prstGeom>
        </p:spPr>
      </p:pic>
      <p:sp>
        <p:nvSpPr>
          <p:cNvPr id="7" name="Tijdelijke aanduiding voor inhoud 3"/>
          <p:cNvSpPr txBox="1">
            <a:spLocks/>
          </p:cNvSpPr>
          <p:nvPr/>
        </p:nvSpPr>
        <p:spPr bwMode="black">
          <a:xfrm>
            <a:off x="403064" y="5538834"/>
            <a:ext cx="8337872" cy="837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4663" indent="-473075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08038" indent="-3317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152525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4605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19177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3749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1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2893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charset="0"/>
              <a:buNone/>
              <a:defRPr/>
            </a:pPr>
            <a:r>
              <a:rPr lang="nl-NL" dirty="0"/>
              <a:t>Ook de klassieke kunst ging als voorbeeld gelden. Architecten namen de klassieke vormentaal over.</a:t>
            </a:r>
            <a:endParaRPr lang="nl-NL" dirty="0">
              <a:solidFill>
                <a:schemeClr val="accent4"/>
              </a:solidFill>
            </a:endParaRPr>
          </a:p>
        </p:txBody>
      </p:sp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4089589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6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27584" y="1915567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9CC00"/>
              </a:buClr>
              <a:defRPr/>
            </a:pPr>
            <a:endParaRPr lang="en-US" dirty="0">
              <a:solidFill>
                <a:srgbClr val="0CA484"/>
              </a:solidFill>
            </a:endParaRPr>
          </a:p>
          <a:p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56" y="830749"/>
            <a:ext cx="3060128" cy="5417651"/>
          </a:xfrm>
          <a:prstGeom prst="rect">
            <a:avLst/>
          </a:prstGeom>
        </p:spPr>
      </p:pic>
      <p:sp>
        <p:nvSpPr>
          <p:cNvPr id="7" name="Tijdelijke aanduiding voor inhoud 3"/>
          <p:cNvSpPr txBox="1">
            <a:spLocks/>
          </p:cNvSpPr>
          <p:nvPr/>
        </p:nvSpPr>
        <p:spPr bwMode="black">
          <a:xfrm>
            <a:off x="4427984" y="2387446"/>
            <a:ext cx="4030216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4663" indent="-473075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08038" indent="-3317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152525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4605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19177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3749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1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2893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charset="0"/>
              <a:buNone/>
              <a:defRPr/>
            </a:pPr>
            <a:r>
              <a:rPr lang="nl-NL" dirty="0">
                <a:solidFill>
                  <a:schemeClr val="accent4"/>
                </a:solidFill>
              </a:rPr>
              <a:t>Beeldende kunstenaars </a:t>
            </a:r>
            <a:r>
              <a:rPr lang="nl-NL" dirty="0" smtClean="0">
                <a:solidFill>
                  <a:schemeClr val="accent4"/>
                </a:solidFill>
              </a:rPr>
              <a:t>gingen streven naar realisme. De </a:t>
            </a:r>
            <a:r>
              <a:rPr lang="nl-NL" dirty="0">
                <a:solidFill>
                  <a:schemeClr val="accent4"/>
                </a:solidFill>
              </a:rPr>
              <a:t>keuze aan onderwerpen werd breder</a:t>
            </a:r>
            <a:r>
              <a:rPr lang="nl-NL" dirty="0" smtClean="0">
                <a:solidFill>
                  <a:schemeClr val="accent4"/>
                </a:solidFill>
              </a:rPr>
              <a:t>. Kunstenaars </a:t>
            </a:r>
            <a:r>
              <a:rPr lang="nl-NL" dirty="0">
                <a:solidFill>
                  <a:schemeClr val="accent4"/>
                </a:solidFill>
              </a:rPr>
              <a:t>werden </a:t>
            </a:r>
            <a:r>
              <a:rPr lang="nl-NL" dirty="0" smtClean="0">
                <a:solidFill>
                  <a:schemeClr val="accent4"/>
                </a:solidFill>
              </a:rPr>
              <a:t>zelfbewust.</a:t>
            </a:r>
            <a:endParaRPr lang="nl-NL" dirty="0">
              <a:solidFill>
                <a:schemeClr val="accent4"/>
              </a:solidFill>
            </a:endParaRPr>
          </a:p>
        </p:txBody>
      </p:sp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737960269"/>
      </p:ext>
    </p:extLst>
  </p:cSld>
  <p:clrMapOvr>
    <a:masterClrMapping/>
  </p:clrMapOvr>
</p:sld>
</file>

<file path=ppt/theme/theme1.xml><?xml version="1.0" encoding="utf-8"?>
<a:theme xmlns:a="http://schemas.openxmlformats.org/drawingml/2006/main" name="NU presentatie (blue)">
  <a:themeElements>
    <a:clrScheme name="Blauwe achtergrond met foto 1">
      <a:dk1>
        <a:srgbClr val="474747"/>
      </a:dk1>
      <a:lt1>
        <a:srgbClr val="FFFFFF"/>
      </a:lt1>
      <a:dk2>
        <a:srgbClr val="0066CC"/>
      </a:dk2>
      <a:lt2>
        <a:srgbClr val="FFFFFF"/>
      </a:lt2>
      <a:accent1>
        <a:srgbClr val="EE008C"/>
      </a:accent1>
      <a:accent2>
        <a:srgbClr val="039AD6"/>
      </a:accent2>
      <a:accent3>
        <a:srgbClr val="AAB8E2"/>
      </a:accent3>
      <a:accent4>
        <a:srgbClr val="DADADA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Blauwe achtergrond met foto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uwe achtergrond met foto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achtergrond met foto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 presentatie (blue)</Template>
  <TotalTime>934</TotalTime>
  <Words>318</Words>
  <Application>Microsoft Office PowerPoint</Application>
  <PresentationFormat>Diavoorstelling (4:3)</PresentationFormat>
  <Paragraphs>44</Paragraphs>
  <Slides>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3</vt:i4>
      </vt:variant>
      <vt:variant>
        <vt:lpstr>Diatitels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Verdana</vt:lpstr>
      <vt:lpstr>Wingdings</vt:lpstr>
      <vt:lpstr>NU presentatie (blue)</vt:lpstr>
      <vt:lpstr>Witte achtergrond</vt:lpstr>
      <vt:lpstr>1_Witte achtergrond</vt:lpstr>
      <vt:lpstr>§5.1 De renaissance</vt:lpstr>
      <vt:lpstr>Het mens- en wereldbeeld omstreeks 1500</vt:lpstr>
      <vt:lpstr>Hernieuwde oriëntatie op de oudheid</vt:lpstr>
      <vt:lpstr>Het humanisme omstreeks 1500</vt:lpstr>
      <vt:lpstr>PowerPoint-presentatie</vt:lpstr>
      <vt:lpstr>PowerPoint-presentatie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Pincode Tweede Fase</dc:title>
  <dc:creator>Bernadette Hijstek</dc:creator>
  <dc:description>versie 1.0 - maart 2008</dc:description>
  <cp:lastModifiedBy>Dijkstra, Esra</cp:lastModifiedBy>
  <cp:revision>265</cp:revision>
  <cp:lastPrinted>2013-03-19T08:25:20Z</cp:lastPrinted>
  <dcterms:created xsi:type="dcterms:W3CDTF">2013-03-13T12:13:36Z</dcterms:created>
  <dcterms:modified xsi:type="dcterms:W3CDTF">2016-11-08T10:46:50Z</dcterms:modified>
</cp:coreProperties>
</file>