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0"/>
  </p:notesMasterIdLst>
  <p:handoutMasterIdLst>
    <p:handoutMasterId r:id="rId11"/>
  </p:handoutMasterIdLst>
  <p:sldIdLst>
    <p:sldId id="300" r:id="rId4"/>
    <p:sldId id="301" r:id="rId5"/>
    <p:sldId id="309" r:id="rId6"/>
    <p:sldId id="308" r:id="rId7"/>
    <p:sldId id="307" r:id="rId8"/>
    <p:sldId id="310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René Raap" initials="RR" lastIdx="7" clrIdx="2">
    <p:extLst>
      <p:ext uri="{19B8F6BF-5375-455C-9EA6-DF929625EA0E}">
        <p15:presenceInfo xmlns:p15="http://schemas.microsoft.com/office/powerpoint/2012/main" userId="147a3af7182b4e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7411" autoAdjust="0"/>
  </p:normalViewPr>
  <p:slideViewPr>
    <p:cSldViewPr>
      <p:cViewPr varScale="1">
        <p:scale>
          <a:sx n="41" d="100"/>
          <a:sy n="41" d="100"/>
        </p:scale>
        <p:origin x="37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B6BD0-1215-4963-8978-E04BF625389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4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8/11/16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8/11/16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8/11/16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8/11/16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8/11/16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8/11/16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8/11/16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70632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b="1" dirty="0"/>
              <a:t>De kenmerkend aspecten: </a:t>
            </a:r>
            <a:r>
              <a:rPr lang="nl-NL" altLang="nl-NL" dirty="0"/>
              <a:t>h</a:t>
            </a:r>
            <a:r>
              <a:rPr lang="nl-NL" altLang="nl-NL" dirty="0" smtClean="0"/>
              <a:t>et mens- </a:t>
            </a:r>
            <a:r>
              <a:rPr lang="nl-NL" altLang="nl-NL" dirty="0"/>
              <a:t>en </a:t>
            </a:r>
            <a:endParaRPr lang="nl-NL" altLang="nl-NL" dirty="0" smtClean="0"/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 smtClean="0"/>
              <a:t>wereldbeeld van de renaissance en de hernieuwde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 smtClean="0"/>
              <a:t>oriëntatie op de klassieke oudheid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/>
              <a:t>Het mens- en wereldbeeld omstreeks 1500</a:t>
            </a:r>
            <a:endParaRPr lang="nl-NL" alt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Hernieuwde </a:t>
            </a:r>
            <a:r>
              <a:rPr lang="nl-NL" dirty="0"/>
              <a:t>oriëntatie op </a:t>
            </a:r>
            <a:r>
              <a:rPr lang="nl-NL" dirty="0" smtClean="0"/>
              <a:t>de oudheid</a:t>
            </a:r>
            <a:endParaRPr lang="nl-NL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nl-NL" dirty="0" smtClean="0"/>
              <a:t>Het </a:t>
            </a:r>
            <a:r>
              <a:rPr lang="nl-NL" dirty="0"/>
              <a:t>humanisme omstreeks 1500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§5.1 De </a:t>
            </a:r>
            <a:r>
              <a:rPr lang="nl-NL" altLang="nl-NL" sz="2800" dirty="0" smtClean="0">
                <a:solidFill>
                  <a:srgbClr val="54BDF2"/>
                </a:solidFill>
              </a:rPr>
              <a:t>renaissance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562801"/>
            <a:ext cx="7488832" cy="4175125"/>
          </a:xfrm>
        </p:spPr>
        <p:txBody>
          <a:bodyPr/>
          <a:lstStyle/>
          <a:p>
            <a:r>
              <a:rPr lang="nl-NL" dirty="0"/>
              <a:t>In de 15</a:t>
            </a:r>
            <a:r>
              <a:rPr lang="nl-NL" baseline="30000" dirty="0"/>
              <a:t>e</a:t>
            </a:r>
            <a:r>
              <a:rPr lang="nl-NL" dirty="0"/>
              <a:t> eeuw </a:t>
            </a:r>
            <a:r>
              <a:rPr lang="nl-NL" dirty="0" smtClean="0"/>
              <a:t>ontstond in de Italiaanse steden een nieuwe bovenlaag van handelaren en bankiers. Zij wilden genieten van hun rijkdom.</a:t>
            </a:r>
          </a:p>
          <a:p>
            <a:endParaRPr lang="nl-NL" dirty="0"/>
          </a:p>
          <a:p>
            <a:r>
              <a:rPr lang="nl-NL" dirty="0" smtClean="0"/>
              <a:t>Onder hen ontstond een nieuw mens- en wereldbeeld met </a:t>
            </a:r>
            <a:r>
              <a:rPr lang="nl-NL" dirty="0"/>
              <a:t>minder nadruk op God en het hiernamaals: </a:t>
            </a:r>
            <a:r>
              <a:rPr lang="nl-NL" i="1" dirty="0" err="1"/>
              <a:t>Carpe</a:t>
            </a:r>
            <a:r>
              <a:rPr lang="nl-NL" i="1" dirty="0"/>
              <a:t> </a:t>
            </a:r>
            <a:r>
              <a:rPr lang="nl-NL" i="1" dirty="0" err="1"/>
              <a:t>diem</a:t>
            </a:r>
            <a:r>
              <a:rPr lang="nl-NL" dirty="0"/>
              <a:t> i.p.v. </a:t>
            </a:r>
            <a:r>
              <a:rPr lang="nl-NL" i="1" dirty="0"/>
              <a:t>Memento </a:t>
            </a:r>
            <a:r>
              <a:rPr lang="nl-NL" i="1" dirty="0" err="1"/>
              <a:t>mori</a:t>
            </a:r>
            <a:r>
              <a:rPr lang="nl-NL" dirty="0"/>
              <a:t>.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00B0F0"/>
                </a:solidFill>
              </a:rPr>
              <a:t>Mensbeeld:</a:t>
            </a:r>
            <a:r>
              <a:rPr lang="nl-NL" dirty="0" smtClean="0"/>
              <a:t> het idee dat mensen hebben van de mens.</a:t>
            </a:r>
          </a:p>
          <a:p>
            <a:r>
              <a:rPr lang="nl-NL" dirty="0" smtClean="0">
                <a:solidFill>
                  <a:srgbClr val="00B0F0"/>
                </a:solidFill>
              </a:rPr>
              <a:t>Wereldbeeld</a:t>
            </a:r>
            <a:r>
              <a:rPr lang="nl-NL" dirty="0">
                <a:solidFill>
                  <a:srgbClr val="00B0F0"/>
                </a:solidFill>
              </a:rPr>
              <a:t>:</a:t>
            </a:r>
            <a:r>
              <a:rPr lang="nl-NL" dirty="0"/>
              <a:t> het idee dat mensen hebben van de </a:t>
            </a:r>
            <a:r>
              <a:rPr lang="nl-NL" dirty="0" smtClean="0"/>
              <a:t>mens en de wereld.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nl-NL" altLang="nl-NL" sz="2800" dirty="0"/>
              <a:t>Het mens- en wereldbeeld omstreeks </a:t>
            </a:r>
            <a:r>
              <a:rPr lang="nl-NL" altLang="nl-NL" sz="2800" dirty="0" smtClean="0"/>
              <a:t>1500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78714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45029" y="1568285"/>
            <a:ext cx="7905824" cy="4175125"/>
          </a:xfrm>
        </p:spPr>
        <p:txBody>
          <a:bodyPr/>
          <a:lstStyle/>
          <a:p>
            <a:r>
              <a:rPr lang="nl-NL" dirty="0" smtClean="0"/>
              <a:t>De Italiaanse stedelingen zagen overeenkomsten in levenshouding met de </a:t>
            </a:r>
            <a:r>
              <a:rPr lang="nl-NL" dirty="0"/>
              <a:t>klassieke oudheid. De middeleeuwen </a:t>
            </a:r>
            <a:r>
              <a:rPr lang="nl-NL" dirty="0" smtClean="0"/>
              <a:t>werden gezien als een </a:t>
            </a:r>
            <a:r>
              <a:rPr lang="nl-NL" dirty="0"/>
              <a:t>donkere tussenperiode.</a:t>
            </a:r>
          </a:p>
          <a:p>
            <a:endParaRPr lang="nl-NL" dirty="0"/>
          </a:p>
          <a:p>
            <a:r>
              <a:rPr lang="nl-NL" dirty="0" smtClean="0"/>
              <a:t>Vanaf </a:t>
            </a:r>
            <a:r>
              <a:rPr lang="nl-NL" dirty="0"/>
              <a:t>1500 verspreidde de renaissance zich vanuit Italië over </a:t>
            </a:r>
            <a:r>
              <a:rPr lang="nl-NL" dirty="0" smtClean="0"/>
              <a:t>Europa. Dit markeert het </a:t>
            </a:r>
            <a:r>
              <a:rPr lang="nl-NL" dirty="0"/>
              <a:t>begin van de vroegmoderne </a:t>
            </a:r>
            <a:r>
              <a:rPr lang="nl-NL" dirty="0" smtClean="0"/>
              <a:t>tijd (1500-1800).</a:t>
            </a:r>
            <a:endParaRPr lang="nl-NL" dirty="0"/>
          </a:p>
          <a:p>
            <a:endParaRPr lang="nl-NL" dirty="0" smtClean="0">
              <a:solidFill>
                <a:srgbClr val="00B0F0"/>
              </a:solidFill>
            </a:endParaRPr>
          </a:p>
          <a:p>
            <a:r>
              <a:rPr lang="nl-NL" dirty="0" smtClean="0">
                <a:solidFill>
                  <a:srgbClr val="00B0F0"/>
                </a:solidFill>
              </a:rPr>
              <a:t>Renaissance</a:t>
            </a:r>
            <a:r>
              <a:rPr lang="nl-NL" dirty="0">
                <a:solidFill>
                  <a:srgbClr val="00B0F0"/>
                </a:solidFill>
              </a:rPr>
              <a:t>: </a:t>
            </a:r>
            <a:r>
              <a:rPr lang="nl-NL" dirty="0"/>
              <a:t>vernieuwing van de Europese cultuur van de 15e eeuw met een herboren belangstelling voor de Grieks-Romeinse </a:t>
            </a:r>
            <a:r>
              <a:rPr lang="nl-NL" dirty="0" smtClean="0"/>
              <a:t>cultuur.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 smtClean="0"/>
              <a:t>Hernieuwde oriëntatie </a:t>
            </a:r>
            <a:r>
              <a:rPr lang="nl-NL" altLang="nl-NL" sz="2800" dirty="0"/>
              <a:t>op de </a:t>
            </a:r>
            <a:r>
              <a:rPr lang="nl-NL" altLang="nl-NL" sz="2800" dirty="0" smtClean="0"/>
              <a:t>oudheid</a:t>
            </a:r>
            <a:endParaRPr lang="nl-NL" alt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59714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33340" y="1823517"/>
            <a:ext cx="7905824" cy="4175125"/>
          </a:xfrm>
        </p:spPr>
        <p:txBody>
          <a:bodyPr/>
          <a:lstStyle/>
          <a:p>
            <a:r>
              <a:rPr lang="nl-NL" dirty="0"/>
              <a:t>Het humanisme speelde een grote rol in de renaissance. Humanisten bestudeerden klassieke </a:t>
            </a:r>
            <a:r>
              <a:rPr lang="nl-NL" dirty="0" smtClean="0"/>
              <a:t>teksten los van het christendom. De ideale mens was </a:t>
            </a:r>
            <a:r>
              <a:rPr lang="nl-NL" dirty="0"/>
              <a:t>de </a:t>
            </a:r>
            <a:r>
              <a:rPr lang="nl-NL" i="1" dirty="0" err="1"/>
              <a:t>uomo</a:t>
            </a:r>
            <a:r>
              <a:rPr lang="nl-NL" i="1" dirty="0"/>
              <a:t> </a:t>
            </a:r>
            <a:r>
              <a:rPr lang="nl-NL" i="1" dirty="0" err="1"/>
              <a:t>universalis</a:t>
            </a:r>
            <a:r>
              <a:rPr lang="nl-NL" dirty="0"/>
              <a:t>, zoals Leonardo da Vinci.</a:t>
            </a:r>
          </a:p>
          <a:p>
            <a:endParaRPr lang="nl-NL" dirty="0"/>
          </a:p>
          <a:p>
            <a:r>
              <a:rPr lang="nl-NL" dirty="0" smtClean="0"/>
              <a:t>Rond </a:t>
            </a:r>
            <a:r>
              <a:rPr lang="nl-NL" dirty="0"/>
              <a:t>1500 verspreidde het humanisme zich </a:t>
            </a:r>
            <a:r>
              <a:rPr lang="nl-NL" dirty="0" smtClean="0"/>
              <a:t>buiten Italië. Erasmus van Rotterdam streefde naar een christelijk humanisme.</a:t>
            </a:r>
          </a:p>
          <a:p>
            <a:endParaRPr lang="nl-NL" dirty="0"/>
          </a:p>
          <a:p>
            <a:r>
              <a:rPr lang="nl-NL" dirty="0">
                <a:solidFill>
                  <a:srgbClr val="00B0F0"/>
                </a:solidFill>
              </a:rPr>
              <a:t>Humanisme:</a:t>
            </a:r>
            <a:r>
              <a:rPr lang="nl-NL" dirty="0"/>
              <a:t> stroming van geleerden omstreeks 1500 die de klassieke cultuur </a:t>
            </a:r>
            <a:r>
              <a:rPr lang="nl-NL" dirty="0" smtClean="0"/>
              <a:t>bestudeerden.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33340" y="887413"/>
            <a:ext cx="7905824" cy="669379"/>
          </a:xfrm>
        </p:spPr>
        <p:txBody>
          <a:bodyPr/>
          <a:lstStyle/>
          <a:p>
            <a:pPr marL="514350" indent="-514350" eaLnBrk="1" hangingPunct="1"/>
            <a:r>
              <a:rPr lang="nl-NL" altLang="nl-NL" sz="2800" dirty="0"/>
              <a:t>Het humanisme omstreeks 1500</a:t>
            </a:r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337812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452" y="864725"/>
            <a:ext cx="5048088" cy="4575290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03064" y="5538834"/>
            <a:ext cx="8337872" cy="837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/>
              <a:t>Ook de klassieke kunst ging als voorbeeld gelden. Architecten namen de klassieke vormentaal over.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408958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27584" y="1915567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9CC00"/>
              </a:buClr>
              <a:defRPr/>
            </a:pPr>
            <a:endParaRPr lang="en-US" dirty="0">
              <a:solidFill>
                <a:srgbClr val="0CA484"/>
              </a:solidFill>
            </a:endParaRPr>
          </a:p>
          <a:p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56" y="830749"/>
            <a:ext cx="3060128" cy="5417651"/>
          </a:xfrm>
          <a:prstGeom prst="rect">
            <a:avLst/>
          </a:prstGeom>
        </p:spPr>
      </p:pic>
      <p:sp>
        <p:nvSpPr>
          <p:cNvPr id="7" name="Tijdelijke aanduiding voor inhoud 3"/>
          <p:cNvSpPr txBox="1">
            <a:spLocks/>
          </p:cNvSpPr>
          <p:nvPr/>
        </p:nvSpPr>
        <p:spPr bwMode="black">
          <a:xfrm>
            <a:off x="4427984" y="2387446"/>
            <a:ext cx="403021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4663" indent="-473075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808038" indent="-3317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1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152525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14605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5pPr>
            <a:lvl6pPr marL="19177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6pPr>
            <a:lvl7pPr marL="23749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7pPr>
            <a:lvl8pPr marL="28321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8pPr>
            <a:lvl9pPr marL="3289300" indent="-306388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Verdana" pitchFamily="1" charset="0"/>
              <a:buChar char="»"/>
              <a:defRPr sz="16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charset="0"/>
              <a:buNone/>
              <a:defRPr/>
            </a:pPr>
            <a:r>
              <a:rPr lang="nl-NL" dirty="0">
                <a:solidFill>
                  <a:schemeClr val="accent4"/>
                </a:solidFill>
              </a:rPr>
              <a:t>Beeldende kunstenaars </a:t>
            </a:r>
            <a:r>
              <a:rPr lang="nl-NL" dirty="0" smtClean="0">
                <a:solidFill>
                  <a:schemeClr val="accent4"/>
                </a:solidFill>
              </a:rPr>
              <a:t>gingen streven naar realisme. De </a:t>
            </a:r>
            <a:r>
              <a:rPr lang="nl-NL" dirty="0">
                <a:solidFill>
                  <a:schemeClr val="accent4"/>
                </a:solidFill>
              </a:rPr>
              <a:t>keuze aan onderwerpen werd breder</a:t>
            </a:r>
            <a:r>
              <a:rPr lang="nl-NL" dirty="0" smtClean="0">
                <a:solidFill>
                  <a:schemeClr val="accent4"/>
                </a:solidFill>
              </a:rPr>
              <a:t>. Kunstenaars </a:t>
            </a:r>
            <a:r>
              <a:rPr lang="nl-NL" dirty="0">
                <a:solidFill>
                  <a:schemeClr val="accent4"/>
                </a:solidFill>
              </a:rPr>
              <a:t>werden </a:t>
            </a:r>
            <a:r>
              <a:rPr lang="nl-NL" dirty="0" smtClean="0">
                <a:solidFill>
                  <a:schemeClr val="accent4"/>
                </a:solidFill>
              </a:rPr>
              <a:t>zelfbewust.</a:t>
            </a:r>
            <a:endParaRPr lang="nl-NL" dirty="0">
              <a:solidFill>
                <a:schemeClr val="accent4"/>
              </a:solidFill>
            </a:endParaRPr>
          </a:p>
        </p:txBody>
      </p:sp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737960269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934</TotalTime>
  <Words>318</Words>
  <Application>Microsoft Office PowerPoint</Application>
  <PresentationFormat>Diavoorstelling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NU presentatie (blue)</vt:lpstr>
      <vt:lpstr>Witte achtergrond</vt:lpstr>
      <vt:lpstr>1_Witte achtergrond</vt:lpstr>
      <vt:lpstr>§5.1 De renaissance</vt:lpstr>
      <vt:lpstr>Het mens- en wereldbeeld omstreeks 1500</vt:lpstr>
      <vt:lpstr>Hernieuwde oriëntatie op de oudheid</vt:lpstr>
      <vt:lpstr>Het humanisme omstreeks 1500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Dijkstra, Esra</cp:lastModifiedBy>
  <cp:revision>265</cp:revision>
  <cp:lastPrinted>2013-03-19T08:25:20Z</cp:lastPrinted>
  <dcterms:created xsi:type="dcterms:W3CDTF">2013-03-13T12:13:36Z</dcterms:created>
  <dcterms:modified xsi:type="dcterms:W3CDTF">2016-11-08T10:46:50Z</dcterms:modified>
</cp:coreProperties>
</file>